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97" r:id="rId1"/>
    <p:sldMasterId id="2147484314" r:id="rId2"/>
  </p:sldMasterIdLst>
  <p:sldIdLst>
    <p:sldId id="256" r:id="rId3"/>
    <p:sldId id="257" r:id="rId4"/>
    <p:sldId id="258" r:id="rId5"/>
    <p:sldId id="259" r:id="rId6"/>
    <p:sldId id="260" r:id="rId7"/>
    <p:sldId id="261" r:id="rId8"/>
    <p:sldId id="264"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44C19E-13A5-40E5-B5F3-5551852D4A3F}" v="538" dt="2022-05-29T09:54:44.2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4T08:16:07.308"/>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6960 426,'-12'-1,"0"-1,0-1,1 0,-20-7,11 3,-284-79,237 66,38 11,1 2,-31-5,39 8,0-1,-30-10,28 7,-1 1,-24-4,-82-10,-103-14,202 30,-54-16,58 14,1 0,-1 2,-28-2,-148-19,129 14,-79-3,-39 2,-52-1,74 1,8-1,41 13,-161 20,221-11,6-2,-96 25,36-6,74-19,-40 13,8 0,-91 12,2-1,-106 23,-29 10,207-43,-111 29,-172 82,87-1,226-99,1 4,-87 67,-58 74,163-136,2 2,-38 54,-29 32,72-88,-54 85,0 1,29-44,4 3,-62 127,59-103,-75 182,-15 148,126-345,-7 29,18-84,3 0,1 1,-1 46,-1 4,-2 30,11 212,7-241,4-1,4 0,4 0,46 126,-47-158,106 265,-64-181,25 48,163 223,-147-265,7-4,6-4,176 164,-114-153,-112-99,136 96,-32-24,-82-63,3-4,99 46,-66-37,284 126,13-32,-159-82,133 22,-157-45,300 55,-192-45,-91-24,-19-3,-92-16,218 4,-238-20,477 1,-359-9,-200 1,0-2,-1-3,0 0,44-15,156-59,-92 28,-100 32,0-2,-2-2,78-53,-107 66,19-15,-1-2,-2-2,33-37,0 2,-15 10,90-121,-35 39,37-67,-74 98,217-344,-227 354,47-75,38-82,-88 147,153-364,-178 392,57-194,-85 261,1-3,45-179,-28 105,5-31,-19 67,15-99,3-217,-23 165,-5-158,-10 220,-6 0,-54-205,-101-138,169 472,-17-34,-2 0,-48-68,1 4,19 30,-4 2,-76-79,83 100,13 18,-3 3,-1 1,-50-34,-17-14,-26-12,90 67,-91-53,44 29,-63-31,-204-81,350 161,-418-163,258 123,23 8,112 27,-2 1,-34-2,-9-1,-66-4,11 2,39 2,0 5,-109 7,55 0,74-3,14 0,-82 8,101-1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4T08:17:00.296"/>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478 4999,'-2'-4,"1"-1,0 0,-1 1,0-1,0 1,0-1,-1 1,-4-6,-6-12,4-1,0-1,-6-36,-8-20,15 54,2 0,-5-39,3 13,-55-395,57 406,-12-41,9 46,-8-66,-12-157,-10 4,0 3,13 68,14 110,-4-82,-24-171,23 225,-6-151,25-451,1 655,2 1,3 0,19-68,-9 62,3 1,2 1,2 1,41-61,-50 87,2 0,0 0,2 2,40-39,-18 27,1 2,2 1,1 3,87-42,-51 34,-20 8,90-28,-9 8,-84 28,0 1,98-17,-117 29,49-15,-33 8,4 2,118-8,-126 16,34-14,-68 16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4T08:17:01.315"/>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1,'37'0,"1"-1,1 2,-1 1,60 12,288 95,-303-84,87 16,133 33,-302-74,13 3,0 0,-1 0,1 1,0 1,13 7,-25-12,0 1,0 0,-1 0,1 1,0-1,0 0,-1 1,1-1,-1 1,1-1,-1 1,0 0,1 0,-1-1,0 1,0 0,0 0,-1 0,1 0,0 0,-1 0,1 0,-1 1,0-1,0 0,0 0,0 0,0 0,0 0,0 1,-1-1,1 0,-1 0,0 0,1 0,-1 0,0 0,0 0,0-1,0 1,-1 0,-1 2,-187 260,71-106,21-28,7 19,57-99,24-36,-1 2,2-1,0 1,-8 20,11-23,-1 0,0-1,-1 1,-14 16,-12 19,12-17,11-20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95C5C9-164C-46B3-A87E-7660D39D3106}" type="datetime2">
              <a:rPr lang="en-US" smtClean="0"/>
              <a:t>Saturday, June 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583786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EA2CF1-0EB2-4673-802D-3371233E4A77}" type="datetime2">
              <a:rPr lang="en-US" smtClean="0"/>
              <a:t>Saturday, June 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41639902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EA2CF1-0EB2-4673-802D-3371233E4A77}" type="datetime2">
              <a:rPr lang="en-US" smtClean="0"/>
              <a:t>Saturday, June 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0088130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EA2CF1-0EB2-4673-802D-3371233E4A77}" type="datetime2">
              <a:rPr lang="en-US" smtClean="0"/>
              <a:t>Saturday, June 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9973266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EA2CF1-0EB2-4673-802D-3371233E4A77}" type="datetime2">
              <a:rPr lang="en-US" smtClean="0"/>
              <a:t>Saturday, June 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7390439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EA2CF1-0EB2-4673-802D-3371233E4A77}" type="datetime2">
              <a:rPr lang="en-US" smtClean="0"/>
              <a:t>Saturday, June 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63181782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EA2CF1-0EB2-4673-802D-3371233E4A77}" type="datetime2">
              <a:rPr lang="en-US" smtClean="0"/>
              <a:t>Saturday, June 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60961597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EA2CF1-0EB2-4673-802D-3371233E4A77}" type="datetime2">
              <a:rPr lang="en-US" smtClean="0"/>
              <a:t>Saturday, June 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24423838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2395C5C9-164C-46B3-A87E-7660D39D3106}" type="datetime2">
              <a:rPr lang="en-US" smtClean="0"/>
              <a:t>Saturday, June 4, 2022</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621B6DD-29C1-4FEA-923F-71EA1347694C}"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98208091"/>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EA2CF1-0EB2-4673-802D-3371233E4A77}" type="datetime2">
              <a:rPr lang="en-US" smtClean="0"/>
              <a:t>Saturday, June 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90194970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CC25C3-021A-4B0B-8F70-0C181FE1CF45}" type="datetime2">
              <a:rPr lang="en-US" smtClean="0"/>
              <a:t>Saturday, June 4, 2022</a:t>
            </a:fld>
            <a:endParaRPr lang="en-US"/>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317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EA2CF1-0EB2-4673-802D-3371233E4A77}" type="datetime2">
              <a:rPr lang="en-US" smtClean="0"/>
              <a:t>Saturday, June 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9417219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DEA2CF1-0EB2-4673-802D-3371233E4A77}" type="datetime2">
              <a:rPr lang="en-US" smtClean="0"/>
              <a:t>Saturday, June 4, 2022</a:t>
            </a:fld>
            <a:endParaRPr lang="en-US" dirty="0"/>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7" name="Slide Number Placeholder 6"/>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76766612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EA2CF1-0EB2-4673-802D-3371233E4A77}" type="datetime2">
              <a:rPr lang="en-US" smtClean="0"/>
              <a:t>Saturday, June 4, 2022</a:t>
            </a:fld>
            <a:endParaRPr lang="en-US" dirty="0"/>
          </a:p>
        </p:txBody>
      </p:sp>
      <p:sp>
        <p:nvSpPr>
          <p:cNvPr id="8" name="Footer Placeholder 7"/>
          <p:cNvSpPr>
            <a:spLocks noGrp="1"/>
          </p:cNvSpPr>
          <p:nvPr>
            <p:ph type="ftr" sz="quarter" idx="11"/>
          </p:nvPr>
        </p:nvSpPr>
        <p:spPr/>
        <p:txBody>
          <a:bodyPr/>
          <a:lstStyle/>
          <a:p>
            <a:pPr algn="l"/>
            <a:r>
              <a:rPr lang="en-US"/>
              <a:t>Sample Footer Text</a:t>
            </a:r>
            <a:endParaRPr lang="en-US" dirty="0"/>
          </a:p>
        </p:txBody>
      </p:sp>
      <p:sp>
        <p:nvSpPr>
          <p:cNvPr id="9" name="Slide Number Placeholder 8"/>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12105932"/>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F2A30D-1C09-413F-AAB1-38F366000715}" type="datetime2">
              <a:rPr lang="en-US" smtClean="0"/>
              <a:t>Saturday, June 4,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6976091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B82B9C-D65E-4F64-95C3-B10F3B00F0D9}" type="datetime2">
              <a:rPr lang="en-US" smtClean="0"/>
              <a:t>Saturday, June 4,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1650278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EA2CF1-0EB2-4673-802D-3371233E4A77}" type="datetime2">
              <a:rPr lang="en-US" smtClean="0"/>
              <a:t>Saturday, June 4, 2022</a:t>
            </a:fld>
            <a:endParaRPr lang="en-US" dirty="0"/>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7" name="Slide Number Placeholder 6"/>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6837099"/>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EA2CF1-0EB2-4673-802D-3371233E4A77}" type="datetime2">
              <a:rPr lang="en-US" smtClean="0"/>
              <a:t>Saturday, June 4, 2022</a:t>
            </a:fld>
            <a:endParaRPr lang="en-US" dirty="0"/>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7" name="Slide Number Placeholder 6"/>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061583202"/>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EA2CF1-0EB2-4673-802D-3371233E4A77}" type="datetime2">
              <a:rPr lang="en-US" smtClean="0"/>
              <a:t>Saturday, June 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18802232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EA2CF1-0EB2-4673-802D-3371233E4A77}" type="datetime2">
              <a:rPr lang="en-US" smtClean="0"/>
              <a:t>Saturday, June 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40592103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CC25C3-021A-4B0B-8F70-0C181FE1CF45}" type="datetime2">
              <a:rPr lang="en-US" smtClean="0"/>
              <a:t>Saturday, June 4, 2022</a:t>
            </a:fld>
            <a:endParaRPr lang="en-US"/>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110798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DEA2CF1-0EB2-4673-802D-3371233E4A77}" type="datetime2">
              <a:rPr lang="en-US" smtClean="0"/>
              <a:t>Saturday, June 4, 2022</a:t>
            </a:fld>
            <a:endParaRPr lang="en-US" dirty="0"/>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7" name="Slide Number Placeholder 6"/>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89807805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EA2CF1-0EB2-4673-802D-3371233E4A77}" type="datetime2">
              <a:rPr lang="en-US" smtClean="0"/>
              <a:t>Saturday, June 4, 2022</a:t>
            </a:fld>
            <a:endParaRPr lang="en-US" dirty="0"/>
          </a:p>
        </p:txBody>
      </p:sp>
      <p:sp>
        <p:nvSpPr>
          <p:cNvPr id="8" name="Footer Placeholder 7"/>
          <p:cNvSpPr>
            <a:spLocks noGrp="1"/>
          </p:cNvSpPr>
          <p:nvPr>
            <p:ph type="ftr" sz="quarter" idx="11"/>
          </p:nvPr>
        </p:nvSpPr>
        <p:spPr/>
        <p:txBody>
          <a:bodyPr/>
          <a:lstStyle/>
          <a:p>
            <a:pPr algn="l"/>
            <a:r>
              <a:rPr lang="en-US"/>
              <a:t>Sample Footer Text</a:t>
            </a:r>
            <a:endParaRPr lang="en-US" dirty="0"/>
          </a:p>
        </p:txBody>
      </p:sp>
      <p:sp>
        <p:nvSpPr>
          <p:cNvPr id="9" name="Slide Number Placeholder 8"/>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21378867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F2A30D-1C09-413F-AAB1-38F366000715}" type="datetime2">
              <a:rPr lang="en-US" smtClean="0"/>
              <a:t>Saturday, June 4,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133042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B82B9C-D65E-4F64-95C3-B10F3B00F0D9}" type="datetime2">
              <a:rPr lang="en-US" smtClean="0"/>
              <a:t>Saturday, June 4,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014590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EA2CF1-0EB2-4673-802D-3371233E4A77}" type="datetime2">
              <a:rPr lang="en-US" smtClean="0"/>
              <a:t>Saturday, June 4, 2022</a:t>
            </a:fld>
            <a:endParaRPr lang="en-US" dirty="0"/>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7" name="Slide Number Placeholder 6"/>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01677871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7" name="Slide Number Placeholder 6"/>
          <p:cNvSpPr>
            <a:spLocks noGrp="1"/>
          </p:cNvSpPr>
          <p:nvPr>
            <p:ph type="sldNum" sz="quarter" idx="12"/>
          </p:nvPr>
        </p:nvSpPr>
        <p:spPr/>
        <p:txBody>
          <a:bodyPr/>
          <a:lstStyle/>
          <a:p>
            <a:fld id="{1621B6DD-29C1-4FEA-923F-71EA1347694C}" type="slidenum">
              <a:rPr lang="en-US" smtClean="0"/>
              <a:pPr/>
              <a:t>‹#›</a:t>
            </a:fld>
            <a:endParaRPr lang="en-US" dirty="0"/>
          </a:p>
        </p:txBody>
      </p:sp>
      <p:sp>
        <p:nvSpPr>
          <p:cNvPr id="5" name="Date Placeholder 4"/>
          <p:cNvSpPr>
            <a:spLocks noGrp="1"/>
          </p:cNvSpPr>
          <p:nvPr>
            <p:ph type="dt" sz="half" idx="10"/>
          </p:nvPr>
        </p:nvSpPr>
        <p:spPr/>
        <p:txBody>
          <a:bodyPr/>
          <a:lstStyle/>
          <a:p>
            <a:fld id="{8DEA2CF1-0EB2-4673-802D-3371233E4A77}" type="datetime2">
              <a:rPr lang="en-US" smtClean="0"/>
              <a:t>Saturday, June 4, 2022</a:t>
            </a:fld>
            <a:endParaRPr lang="en-US" dirty="0"/>
          </a:p>
        </p:txBody>
      </p:sp>
    </p:spTree>
    <p:extLst>
      <p:ext uri="{BB962C8B-B14F-4D97-AF65-F5344CB8AC3E}">
        <p14:creationId xmlns:p14="http://schemas.microsoft.com/office/powerpoint/2010/main" val="27696470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DEA2CF1-0EB2-4673-802D-3371233E4A77}" type="datetime2">
              <a:rPr lang="en-US" smtClean="0"/>
              <a:t>Saturday, June 4, 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920985917"/>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 id="2147484309" r:id="rId12"/>
    <p:sldLayoutId id="2147484310" r:id="rId13"/>
    <p:sldLayoutId id="2147484311" r:id="rId14"/>
    <p:sldLayoutId id="2147484312" r:id="rId15"/>
    <p:sldLayoutId id="214748431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8DEA2CF1-0EB2-4673-802D-3371233E4A77}" type="datetime2">
              <a:rPr lang="en-US" smtClean="0"/>
              <a:t>Saturday, June 4, 2022</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114368860"/>
      </p:ext>
    </p:extLst>
  </p:cSld>
  <p:clrMap bg1="lt1" tx1="dk1" bg2="lt2" tx2="dk2" accent1="accent1" accent2="accent2" accent3="accent3" accent4="accent4" accent5="accent5" accent6="accent6" hlink="hlink" folHlink="folHlink"/>
  <p:sldLayoutIdLst>
    <p:sldLayoutId id="2147484315" r:id="rId1"/>
    <p:sldLayoutId id="2147484316" r:id="rId2"/>
    <p:sldLayoutId id="2147484317" r:id="rId3"/>
    <p:sldLayoutId id="2147484318" r:id="rId4"/>
    <p:sldLayoutId id="2147484319" r:id="rId5"/>
    <p:sldLayoutId id="2147484320" r:id="rId6"/>
    <p:sldLayoutId id="2147484321" r:id="rId7"/>
    <p:sldLayoutId id="2147484322" r:id="rId8"/>
    <p:sldLayoutId id="2147484323" r:id="rId9"/>
    <p:sldLayoutId id="2147484324" r:id="rId10"/>
    <p:sldLayoutId id="2147484325"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customXml" Target="../ink/ink2.xml"/><Relationship Id="rId4" Type="http://schemas.openxmlformats.org/officeDocument/2006/relationships/image" Target="../media/image8.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2E64A-818E-6C3D-02F8-3BF46C1FE680}"/>
              </a:ext>
            </a:extLst>
          </p:cNvPr>
          <p:cNvSpPr>
            <a:spLocks noGrp="1"/>
          </p:cNvSpPr>
          <p:nvPr>
            <p:ph type="ctrTitle"/>
          </p:nvPr>
        </p:nvSpPr>
        <p:spPr>
          <a:xfrm>
            <a:off x="720000" y="1190445"/>
            <a:ext cx="5015638" cy="2501661"/>
          </a:xfrm>
        </p:spPr>
        <p:txBody>
          <a:bodyPr>
            <a:normAutofit/>
          </a:bodyPr>
          <a:lstStyle/>
          <a:p>
            <a:pPr algn="l"/>
            <a:r>
              <a:rPr lang="vi-VN" sz="2800" b="1" dirty="0">
                <a:solidFill>
                  <a:schemeClr val="tx2"/>
                </a:solidFill>
                <a:latin typeface="Calibri" panose="020F0502020204030204" pitchFamily="34" charset="0"/>
                <a:ea typeface="STHupo" panose="020B0503020204020204" pitchFamily="2" charset="-122"/>
                <a:cs typeface="Calibri" panose="020F0502020204030204" pitchFamily="34" charset="0"/>
              </a:rPr>
              <a:t>ĐỒ ÁN TỐT NGHIỆP</a:t>
            </a:r>
            <a:br>
              <a:rPr lang="en-US" sz="2800" b="1" dirty="0">
                <a:solidFill>
                  <a:schemeClr val="tx2"/>
                </a:solidFill>
                <a:latin typeface="Calibri" panose="020F0502020204030204" pitchFamily="34" charset="0"/>
                <a:ea typeface="STHupo" panose="020B0503020204020204" pitchFamily="2" charset="-122"/>
                <a:cs typeface="Calibri" panose="020F0502020204030204" pitchFamily="34" charset="0"/>
              </a:rPr>
            </a:br>
            <a:br>
              <a:rPr lang="en-US" sz="2800" b="1" dirty="0">
                <a:solidFill>
                  <a:schemeClr val="tx2"/>
                </a:solidFill>
                <a:latin typeface="Calibri" panose="020F0502020204030204" pitchFamily="34" charset="0"/>
                <a:ea typeface="STHupo" panose="020B0503020204020204" pitchFamily="2" charset="-122"/>
                <a:cs typeface="Calibri" panose="020F0502020204030204" pitchFamily="34" charset="0"/>
              </a:rPr>
            </a:br>
            <a:r>
              <a:rPr lang="en-US" sz="2800" b="1" dirty="0">
                <a:solidFill>
                  <a:schemeClr val="tx2"/>
                </a:solidFill>
                <a:latin typeface="Calibri" panose="020F0502020204030204" pitchFamily="34" charset="0"/>
                <a:ea typeface="STHupo" panose="020B0503020204020204" pitchFamily="2" charset="-122"/>
                <a:cs typeface="Calibri" panose="020F0502020204030204" pitchFamily="34" charset="0"/>
              </a:rPr>
              <a:t>NGHIÊN </a:t>
            </a:r>
            <a:r>
              <a:rPr lang="vi-VN" sz="2800" b="1" dirty="0">
                <a:solidFill>
                  <a:schemeClr val="tx2"/>
                </a:solidFill>
                <a:latin typeface="Calibri" panose="020F0502020204030204" pitchFamily="34" charset="0"/>
                <a:ea typeface="STHupo" panose="020B0503020204020204" pitchFamily="2" charset="-122"/>
                <a:cs typeface="Calibri" panose="020F0502020204030204" pitchFamily="34" charset="0"/>
              </a:rPr>
              <a:t>CỨU, XÂY DỰNG VÀ PHÁT TRIỂN ỨNG DỤNG BẢO VỆ MÃ NGUỒN CHO NGÔN NGỮ C</a:t>
            </a:r>
            <a:r>
              <a:rPr lang="en-US" sz="2800" b="1" dirty="0">
                <a:solidFill>
                  <a:schemeClr val="tx2"/>
                </a:solidFill>
                <a:latin typeface="Calibri" panose="020F0502020204030204" pitchFamily="34" charset="0"/>
                <a:ea typeface="STHupo" panose="020B0503020204020204" pitchFamily="2" charset="-122"/>
                <a:cs typeface="Calibri" panose="020F0502020204030204" pitchFamily="34" charset="0"/>
              </a:rPr>
              <a:t>#</a:t>
            </a:r>
            <a:endParaRPr lang="en-US" sz="2800" dirty="0">
              <a:solidFill>
                <a:schemeClr val="tx2"/>
              </a:solidFill>
            </a:endParaRPr>
          </a:p>
        </p:txBody>
      </p:sp>
      <p:sp>
        <p:nvSpPr>
          <p:cNvPr id="3" name="Subtitle 2">
            <a:extLst>
              <a:ext uri="{FF2B5EF4-FFF2-40B4-BE49-F238E27FC236}">
                <a16:creationId xmlns:a16="http://schemas.microsoft.com/office/drawing/2014/main" id="{3957CDC2-B29E-7C1F-1142-D12272D3F756}"/>
              </a:ext>
            </a:extLst>
          </p:cNvPr>
          <p:cNvSpPr>
            <a:spLocks noGrp="1"/>
          </p:cNvSpPr>
          <p:nvPr>
            <p:ph type="subTitle" idx="1"/>
          </p:nvPr>
        </p:nvSpPr>
        <p:spPr>
          <a:xfrm>
            <a:off x="720000" y="4520242"/>
            <a:ext cx="5015638" cy="1609095"/>
          </a:xfrm>
        </p:spPr>
        <p:txBody>
          <a:bodyPr>
            <a:normAutofit/>
          </a:bodyPr>
          <a:lstStyle/>
          <a:p>
            <a:pPr algn="l"/>
            <a:r>
              <a:rPr lang="en-US" sz="1800" dirty="0" err="1">
                <a:solidFill>
                  <a:schemeClr val="tx2"/>
                </a:solidFill>
                <a:latin typeface="Tahoma" panose="020B0604030504040204" pitchFamily="34" charset="0"/>
                <a:ea typeface="Tahoma" panose="020B0604030504040204" pitchFamily="34" charset="0"/>
                <a:cs typeface="Tahoma" panose="020B0604030504040204" pitchFamily="34" charset="0"/>
              </a:rPr>
              <a:t>Sinh</a:t>
            </a:r>
            <a:r>
              <a:rPr lang="en-US" sz="18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vi-VN" sz="1800" dirty="0">
                <a:solidFill>
                  <a:schemeClr val="tx2"/>
                </a:solidFill>
                <a:latin typeface="Tahoma" panose="020B0604030504040204" pitchFamily="34" charset="0"/>
                <a:ea typeface="Tahoma" panose="020B0604030504040204" pitchFamily="34" charset="0"/>
                <a:cs typeface="Tahoma" panose="020B0604030504040204" pitchFamily="34" charset="0"/>
              </a:rPr>
              <a:t>viên thực hiện</a:t>
            </a:r>
            <a:r>
              <a:rPr lang="en-US" sz="18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vi-VN" sz="1800" dirty="0">
                <a:solidFill>
                  <a:schemeClr val="tx2"/>
                </a:solidFill>
                <a:latin typeface="Tahoma" panose="020B0604030504040204" pitchFamily="34" charset="0"/>
                <a:ea typeface="Tahoma" panose="020B0604030504040204" pitchFamily="34" charset="0"/>
                <a:cs typeface="Tahoma" panose="020B0604030504040204" pitchFamily="34" charset="0"/>
              </a:rPr>
              <a:t>	: Trần Anh Duy </a:t>
            </a:r>
          </a:p>
          <a:p>
            <a:pPr algn="l"/>
            <a:r>
              <a:rPr lang="vi-VN" sz="1800" dirty="0">
                <a:solidFill>
                  <a:schemeClr val="tx2"/>
                </a:solidFill>
                <a:latin typeface="Tahoma" panose="020B0604030504040204" pitchFamily="34" charset="0"/>
                <a:ea typeface="Tahoma" panose="020B0604030504040204" pitchFamily="34" charset="0"/>
                <a:cs typeface="Tahoma" panose="020B0604030504040204" pitchFamily="34" charset="0"/>
              </a:rPr>
              <a:t>Mã sinh viên 	</a:t>
            </a:r>
            <a:r>
              <a:rPr lang="en-US" sz="18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vi-VN" sz="1800" dirty="0">
                <a:solidFill>
                  <a:schemeClr val="tx2"/>
                </a:solidFill>
                <a:latin typeface="Tahoma" panose="020B0604030504040204" pitchFamily="34" charset="0"/>
                <a:ea typeface="Tahoma" panose="020B0604030504040204" pitchFamily="34" charset="0"/>
                <a:cs typeface="Tahoma" panose="020B0604030504040204" pitchFamily="34" charset="0"/>
              </a:rPr>
              <a:t>		: 5951071010</a:t>
            </a:r>
            <a:endParaRPr lang="en-US" sz="18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algn="l"/>
            <a:r>
              <a:rPr lang="vi-VN" sz="1800" dirty="0">
                <a:solidFill>
                  <a:schemeClr val="tx2"/>
                </a:solidFill>
                <a:latin typeface="Tahoma" panose="020B0604030504040204" pitchFamily="34" charset="0"/>
                <a:ea typeface="Tahoma" panose="020B0604030504040204" pitchFamily="34" charset="0"/>
                <a:cs typeface="Tahoma" panose="020B0604030504040204" pitchFamily="34" charset="0"/>
              </a:rPr>
              <a:t>Giảng viên hướng dẫn		: Trần Phong Nhã</a:t>
            </a:r>
            <a:endParaRPr lang="en-US" sz="18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5A01D255-F20A-44AD-26F9-2C940DD80AFC}"/>
              </a:ext>
            </a:extLst>
          </p:cNvPr>
          <p:cNvPicPr>
            <a:picLocks noChangeAspect="1"/>
          </p:cNvPicPr>
          <p:nvPr/>
        </p:nvPicPr>
        <p:blipFill rotWithShape="1">
          <a:blip r:embed="rId2">
            <a:extLst>
              <a:ext uri="{28A0092B-C50C-407E-A947-70E740481C1C}">
                <a14:useLocalDpi xmlns:a14="http://schemas.microsoft.com/office/drawing/2010/main" val="0"/>
              </a:ext>
            </a:extLst>
          </a:blip>
          <a:srcRect l="7142" r="7142"/>
          <a:stretch/>
        </p:blipFill>
        <p:spPr>
          <a:xfrm>
            <a:off x="6307418" y="10"/>
            <a:ext cx="5884583" cy="6857990"/>
          </a:xfrm>
          <a:custGeom>
            <a:avLst/>
            <a:gdLst/>
            <a:ahLst/>
            <a:cxnLst/>
            <a:rect l="l" t="t" r="r" b="b"/>
            <a:pathLst>
              <a:path w="5903725" h="6858000">
                <a:moveTo>
                  <a:pt x="17547" y="0"/>
                </a:moveTo>
                <a:lnTo>
                  <a:pt x="5903725" y="0"/>
                </a:lnTo>
                <a:lnTo>
                  <a:pt x="5903725" y="6858000"/>
                </a:lnTo>
                <a:lnTo>
                  <a:pt x="57217" y="6858000"/>
                </a:lnTo>
                <a:lnTo>
                  <a:pt x="57185" y="6699667"/>
                </a:lnTo>
                <a:cubicBezTo>
                  <a:pt x="57923" y="6526851"/>
                  <a:pt x="61039" y="6384211"/>
                  <a:pt x="67005" y="6279216"/>
                </a:cubicBezTo>
                <a:cubicBezTo>
                  <a:pt x="108514" y="5194623"/>
                  <a:pt x="-44577" y="788432"/>
                  <a:pt x="13203" y="42009"/>
                </a:cubicBezTo>
                <a:close/>
              </a:path>
            </a:pathLst>
          </a:custGeom>
        </p:spPr>
      </p:pic>
      <p:pic>
        <p:nvPicPr>
          <p:cNvPr id="1026" name="Picture 2" descr="Trung tâm thông tin thư viện - Phân hiệu Trường Đại học GTVT">
            <a:extLst>
              <a:ext uri="{FF2B5EF4-FFF2-40B4-BE49-F238E27FC236}">
                <a16:creationId xmlns:a16="http://schemas.microsoft.com/office/drawing/2014/main" id="{B64F6A9B-21DF-999D-5455-B45317FE6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26" y="169120"/>
            <a:ext cx="602673" cy="6026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13870FE-E72F-810B-D706-62913B190933}"/>
              </a:ext>
            </a:extLst>
          </p:cNvPr>
          <p:cNvSpPr txBox="1"/>
          <p:nvPr/>
        </p:nvSpPr>
        <p:spPr>
          <a:xfrm>
            <a:off x="828136" y="177493"/>
            <a:ext cx="5479282" cy="584775"/>
          </a:xfrm>
          <a:prstGeom prst="rect">
            <a:avLst/>
          </a:prstGeom>
          <a:noFill/>
        </p:spPr>
        <p:txBody>
          <a:bodyPr wrap="square" rtlCol="0">
            <a:spAutoFit/>
          </a:bodyPr>
          <a:lstStyle/>
          <a:p>
            <a:r>
              <a:rPr lang="vi-VN" sz="1600" dirty="0">
                <a:solidFill>
                  <a:schemeClr val="tx2"/>
                </a:solidFill>
                <a:latin typeface="Arial" panose="020B0604020202020204" pitchFamily="34" charset="0"/>
                <a:cs typeface="Arial" panose="020B0604020202020204" pitchFamily="34" charset="0"/>
              </a:rPr>
              <a:t>ĐẠI HỌC GIAO THÔNG VẬN TẢI </a:t>
            </a:r>
          </a:p>
          <a:p>
            <a:r>
              <a:rPr lang="vi-VN" sz="1600" dirty="0">
                <a:solidFill>
                  <a:schemeClr val="tx2"/>
                </a:solidFill>
                <a:latin typeface="Arial" panose="020B0604020202020204" pitchFamily="34" charset="0"/>
                <a:cs typeface="Arial" panose="020B0604020202020204" pitchFamily="34" charset="0"/>
              </a:rPr>
              <a:t>PHÂN HIỆU TP. HCM</a:t>
            </a:r>
            <a:endParaRPr lang="en-US" sz="1600" dirty="0">
              <a:solidFill>
                <a:schemeClr val="tx2"/>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83FE2EC-0250-C2C6-3CDB-85969E3263AE}"/>
              </a:ext>
            </a:extLst>
          </p:cNvPr>
          <p:cNvSpPr txBox="1"/>
          <p:nvPr/>
        </p:nvSpPr>
        <p:spPr>
          <a:xfrm>
            <a:off x="719999" y="6314537"/>
            <a:ext cx="5015639" cy="369332"/>
          </a:xfrm>
          <a:prstGeom prst="rect">
            <a:avLst/>
          </a:prstGeom>
          <a:noFill/>
        </p:spPr>
        <p:txBody>
          <a:bodyPr wrap="square" rtlCol="0">
            <a:spAutoFit/>
          </a:bodyPr>
          <a:lstStyle/>
          <a:p>
            <a:pPr algn="ctr"/>
            <a:r>
              <a:rPr lang="vi-VN" dirty="0">
                <a:solidFill>
                  <a:schemeClr val="tx2"/>
                </a:solidFill>
              </a:rPr>
              <a:t>HỒ CHÍ MINH, 24/5/2022</a:t>
            </a:r>
            <a:endParaRPr lang="en-US" dirty="0">
              <a:solidFill>
                <a:schemeClr val="tx2"/>
              </a:solidFill>
            </a:endParaRPr>
          </a:p>
        </p:txBody>
      </p:sp>
    </p:spTree>
    <p:extLst>
      <p:ext uri="{BB962C8B-B14F-4D97-AF65-F5344CB8AC3E}">
        <p14:creationId xmlns:p14="http://schemas.microsoft.com/office/powerpoint/2010/main" val="132731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F835A-02ED-E552-93C4-BEDCA5ED9522}"/>
              </a:ext>
            </a:extLst>
          </p:cNvPr>
          <p:cNvSpPr>
            <a:spLocks noGrp="1"/>
          </p:cNvSpPr>
          <p:nvPr>
            <p:ph type="title"/>
          </p:nvPr>
        </p:nvSpPr>
        <p:spPr>
          <a:xfrm>
            <a:off x="492937" y="1179151"/>
            <a:ext cx="3932413" cy="4463889"/>
          </a:xfrm>
        </p:spPr>
        <p:txBody>
          <a:bodyPr anchor="ctr">
            <a:normAutofit/>
          </a:bodyPr>
          <a:lstStyle/>
          <a:p>
            <a:pPr algn="r"/>
            <a:r>
              <a:rPr lang="en-US" dirty="0"/>
              <a:t>1.</a:t>
            </a:r>
            <a:r>
              <a:rPr lang="vi-VN" dirty="0"/>
              <a:t>2</a:t>
            </a:r>
            <a:r>
              <a:rPr lang="en-US" dirty="0"/>
              <a:t> </a:t>
            </a:r>
            <a:br>
              <a:rPr lang="vi-VN" dirty="0"/>
            </a:br>
            <a:r>
              <a:rPr lang="vi-VN" dirty="0"/>
              <a:t>Kỹ thuật mã hóa String</a:t>
            </a:r>
            <a:br>
              <a:rPr lang="vi-VN" dirty="0"/>
            </a:br>
            <a:endParaRPr lang="en-US" dirty="0"/>
          </a:p>
        </p:txBody>
      </p:sp>
      <p:sp>
        <p:nvSpPr>
          <p:cNvPr id="6"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7"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8A9B408-4B45-F3C0-A418-6AC25AEE9108}"/>
              </a:ext>
            </a:extLst>
          </p:cNvPr>
          <p:cNvSpPr>
            <a:spLocks noGrp="1"/>
          </p:cNvSpPr>
          <p:nvPr>
            <p:ph idx="1"/>
          </p:nvPr>
        </p:nvSpPr>
        <p:spPr>
          <a:xfrm>
            <a:off x="4770408" y="1109145"/>
            <a:ext cx="6176513" cy="4603900"/>
          </a:xfrm>
        </p:spPr>
        <p:txBody>
          <a:bodyPr anchor="ctr">
            <a:normAutofit/>
          </a:bodyPr>
          <a:lstStyle/>
          <a:p>
            <a:pPr marL="0" indent="0" fontAlgn="base">
              <a:buNone/>
            </a:pPr>
            <a:endParaRPr lang="vi-VN" sz="2400" b="0" i="0" dirty="0">
              <a:effectLst/>
              <a:latin typeface="Fira Sans" panose="020B0604020202020204" pitchFamily="34" charset="0"/>
            </a:endParaRPr>
          </a:p>
          <a:p>
            <a:pPr fontAlgn="base"/>
            <a:r>
              <a:rPr lang="vi-VN" sz="2400" dirty="0"/>
              <a:t>Ngay khi dùng kỹ thuật đổi tên, kẻ tấn công vẫn có thể dò ra manh mối bằng cách tham chiếu nội dung các chuỗi string của những lớp và phương thức.</a:t>
            </a:r>
          </a:p>
          <a:p>
            <a:pPr fontAlgn="base"/>
            <a:endParaRPr lang="en-US" sz="2400" dirty="0"/>
          </a:p>
          <a:p>
            <a:pPr fontAlgn="base"/>
            <a:r>
              <a:rPr lang="vi-VN" sz="2400" b="0" i="0" dirty="0">
                <a:effectLst/>
                <a:latin typeface="Fira Sans" panose="020B0604020202020204" pitchFamily="34" charset="0"/>
              </a:rPr>
              <a:t>Kỹ thuật này là một thuật toán mã hóa những chuỗi string thành ký tự khó hiểu và được dịch ngược ở run time.</a:t>
            </a:r>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20740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D4E84-F84C-8E93-7B65-79E1DE3FBD21}"/>
              </a:ext>
            </a:extLst>
          </p:cNvPr>
          <p:cNvSpPr>
            <a:spLocks noGrp="1"/>
          </p:cNvSpPr>
          <p:nvPr>
            <p:ph type="title"/>
          </p:nvPr>
        </p:nvSpPr>
        <p:spPr>
          <a:xfrm>
            <a:off x="684212" y="1837090"/>
            <a:ext cx="8534400" cy="1507067"/>
          </a:xfrm>
        </p:spPr>
        <p:txBody>
          <a:bodyPr>
            <a:normAutofit/>
          </a:bodyPr>
          <a:lstStyle/>
          <a:p>
            <a:r>
              <a:rPr lang="en-US" sz="4000" dirty="0">
                <a:solidFill>
                  <a:schemeClr val="tx2"/>
                </a:solidFill>
              </a:rPr>
              <a:t>- Reverse engineering</a:t>
            </a:r>
            <a:br>
              <a:rPr lang="en-US" sz="4000" dirty="0">
                <a:solidFill>
                  <a:schemeClr val="tx2"/>
                </a:solidFill>
              </a:rPr>
            </a:br>
            <a:r>
              <a:rPr lang="en-US" sz="4000" dirty="0">
                <a:solidFill>
                  <a:schemeClr val="tx2"/>
                </a:solidFill>
              </a:rPr>
              <a:t>- cracking</a:t>
            </a:r>
          </a:p>
        </p:txBody>
      </p:sp>
      <p:sp>
        <p:nvSpPr>
          <p:cNvPr id="3" name="Content Placeholder 2">
            <a:extLst>
              <a:ext uri="{FF2B5EF4-FFF2-40B4-BE49-F238E27FC236}">
                <a16:creationId xmlns:a16="http://schemas.microsoft.com/office/drawing/2014/main" id="{3C605A36-0901-988B-D111-91042A655586}"/>
              </a:ext>
            </a:extLst>
          </p:cNvPr>
          <p:cNvSpPr>
            <a:spLocks noGrp="1"/>
          </p:cNvSpPr>
          <p:nvPr>
            <p:ph idx="1"/>
          </p:nvPr>
        </p:nvSpPr>
        <p:spPr>
          <a:xfrm>
            <a:off x="684212" y="506690"/>
            <a:ext cx="8534400" cy="1507068"/>
          </a:xfrm>
        </p:spPr>
        <p:txBody>
          <a:bodyPr>
            <a:normAutofit/>
          </a:bodyPr>
          <a:lstStyle/>
          <a:p>
            <a:pPr marL="0" indent="0">
              <a:buNone/>
            </a:pPr>
            <a:r>
              <a:rPr lang="vi-VN" sz="4400" dirty="0">
                <a:solidFill>
                  <a:schemeClr val="tx1"/>
                </a:solidFill>
              </a:rPr>
              <a:t>ĐẶT VẤN ĐỀ</a:t>
            </a:r>
            <a:endParaRPr lang="en-US" sz="4400" dirty="0">
              <a:solidFill>
                <a:schemeClr val="tx1"/>
              </a:solidFill>
            </a:endParaRPr>
          </a:p>
        </p:txBody>
      </p:sp>
      <p:pic>
        <p:nvPicPr>
          <p:cNvPr id="6" name="Picture 5">
            <a:extLst>
              <a:ext uri="{FF2B5EF4-FFF2-40B4-BE49-F238E27FC236}">
                <a16:creationId xmlns:a16="http://schemas.microsoft.com/office/drawing/2014/main" id="{95467395-E91B-54BB-FE13-ABB662A4943A}"/>
              </a:ext>
            </a:extLst>
          </p:cNvPr>
          <p:cNvPicPr>
            <a:picLocks noChangeAspect="1"/>
          </p:cNvPicPr>
          <p:nvPr/>
        </p:nvPicPr>
        <p:blipFill>
          <a:blip r:embed="rId2"/>
          <a:stretch>
            <a:fillRect/>
          </a:stretch>
        </p:blipFill>
        <p:spPr>
          <a:xfrm>
            <a:off x="684212" y="3344157"/>
            <a:ext cx="5095410" cy="2932610"/>
          </a:xfrm>
          <a:prstGeom prst="rect">
            <a:avLst/>
          </a:prstGeom>
        </p:spPr>
      </p:pic>
      <p:pic>
        <p:nvPicPr>
          <p:cNvPr id="7" name="Picture 2" descr="Hacker là ai? Làm sao ngăn chặn được Hacker? – CÔNG TY TNHH CÔNG NGHỆ THÔNG  TIN HMH">
            <a:extLst>
              <a:ext uri="{FF2B5EF4-FFF2-40B4-BE49-F238E27FC236}">
                <a16:creationId xmlns:a16="http://schemas.microsoft.com/office/drawing/2014/main" id="{1061C03C-95A2-19EB-4A83-E3CE58A04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9622" y="3344157"/>
            <a:ext cx="3998107" cy="293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68432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05A36-0901-988B-D111-91042A655586}"/>
              </a:ext>
            </a:extLst>
          </p:cNvPr>
          <p:cNvSpPr>
            <a:spLocks noGrp="1"/>
          </p:cNvSpPr>
          <p:nvPr>
            <p:ph idx="1"/>
          </p:nvPr>
        </p:nvSpPr>
        <p:spPr>
          <a:xfrm>
            <a:off x="684212" y="506690"/>
            <a:ext cx="8534400" cy="1507068"/>
          </a:xfrm>
        </p:spPr>
        <p:txBody>
          <a:bodyPr>
            <a:normAutofit/>
          </a:bodyPr>
          <a:lstStyle/>
          <a:p>
            <a:pPr marL="0" indent="0">
              <a:buNone/>
            </a:pPr>
            <a:r>
              <a:rPr lang="vi-VN" sz="4400" dirty="0">
                <a:solidFill>
                  <a:schemeClr val="tx1"/>
                </a:solidFill>
              </a:rPr>
              <a:t>TẠI SAO LẠI C#?</a:t>
            </a:r>
            <a:endParaRPr lang="en-US" sz="4400" dirty="0">
              <a:solidFill>
                <a:schemeClr val="tx1"/>
              </a:solidFill>
            </a:endParaRPr>
          </a:p>
        </p:txBody>
      </p:sp>
      <p:pic>
        <p:nvPicPr>
          <p:cNvPr id="5" name="Picture 4">
            <a:extLst>
              <a:ext uri="{FF2B5EF4-FFF2-40B4-BE49-F238E27FC236}">
                <a16:creationId xmlns:a16="http://schemas.microsoft.com/office/drawing/2014/main" id="{9D390BAF-5888-1577-D802-4B404CD63EF3}"/>
              </a:ext>
            </a:extLst>
          </p:cNvPr>
          <p:cNvPicPr>
            <a:picLocks noChangeAspect="1"/>
          </p:cNvPicPr>
          <p:nvPr/>
        </p:nvPicPr>
        <p:blipFill>
          <a:blip r:embed="rId2"/>
          <a:stretch>
            <a:fillRect/>
          </a:stretch>
        </p:blipFill>
        <p:spPr>
          <a:xfrm>
            <a:off x="1776420" y="3513844"/>
            <a:ext cx="6349984" cy="2336153"/>
          </a:xfrm>
          <a:prstGeom prst="rect">
            <a:avLst/>
          </a:prstGeom>
        </p:spPr>
      </p:pic>
      <p:sp>
        <p:nvSpPr>
          <p:cNvPr id="15" name="TextBox 14">
            <a:extLst>
              <a:ext uri="{FF2B5EF4-FFF2-40B4-BE49-F238E27FC236}">
                <a16:creationId xmlns:a16="http://schemas.microsoft.com/office/drawing/2014/main" id="{B931101C-2CAE-871D-0953-9C714A564BE1}"/>
              </a:ext>
            </a:extLst>
          </p:cNvPr>
          <p:cNvSpPr txBox="1"/>
          <p:nvPr/>
        </p:nvSpPr>
        <p:spPr>
          <a:xfrm>
            <a:off x="684212" y="2082683"/>
            <a:ext cx="7192652" cy="954107"/>
          </a:xfrm>
          <a:prstGeom prst="rect">
            <a:avLst/>
          </a:prstGeom>
          <a:noFill/>
        </p:spPr>
        <p:txBody>
          <a:bodyPr wrap="square" rtlCol="0">
            <a:spAutoFit/>
          </a:bodyPr>
          <a:lstStyle/>
          <a:p>
            <a:r>
              <a:rPr lang="vi-VN" sz="2800" dirty="0">
                <a:solidFill>
                  <a:schemeClr val="tx2"/>
                </a:solidFill>
              </a:rPr>
              <a:t>Ngôn ngữ như C++ khi biên dịch</a:t>
            </a:r>
            <a:endParaRPr lang="en-US" sz="2800" dirty="0">
              <a:solidFill>
                <a:schemeClr val="tx2"/>
              </a:solidFill>
            </a:endParaRPr>
          </a:p>
          <a:p>
            <a:r>
              <a:rPr lang="vi-VN" sz="2800" dirty="0">
                <a:solidFill>
                  <a:schemeClr val="tx2"/>
                </a:solidFill>
              </a:rPr>
              <a:t>được convert thẳng sang</a:t>
            </a:r>
            <a:r>
              <a:rPr lang="en-US" sz="2800" dirty="0">
                <a:solidFill>
                  <a:schemeClr val="tx2"/>
                </a:solidFill>
              </a:rPr>
              <a:t> </a:t>
            </a:r>
            <a:r>
              <a:rPr lang="vi-VN" sz="2800" dirty="0">
                <a:solidFill>
                  <a:schemeClr val="tx2"/>
                </a:solidFill>
              </a:rPr>
              <a:t>byte.</a:t>
            </a:r>
            <a:endParaRPr lang="en-US" sz="2800" dirty="0">
              <a:solidFill>
                <a:schemeClr val="tx2"/>
              </a:solidFill>
            </a:endParaRPr>
          </a:p>
        </p:txBody>
      </p:sp>
      <p:pic>
        <p:nvPicPr>
          <p:cNvPr id="17" name="Picture 16">
            <a:extLst>
              <a:ext uri="{FF2B5EF4-FFF2-40B4-BE49-F238E27FC236}">
                <a16:creationId xmlns:a16="http://schemas.microsoft.com/office/drawing/2014/main" id="{CF87E8C5-06FE-2BE3-EA3D-269757447C69}"/>
              </a:ext>
            </a:extLst>
          </p:cNvPr>
          <p:cNvPicPr>
            <a:picLocks noChangeAspect="1"/>
          </p:cNvPicPr>
          <p:nvPr/>
        </p:nvPicPr>
        <p:blipFill>
          <a:blip r:embed="rId3"/>
          <a:stretch>
            <a:fillRect/>
          </a:stretch>
        </p:blipFill>
        <p:spPr>
          <a:xfrm>
            <a:off x="6094412" y="560905"/>
            <a:ext cx="5632532" cy="2783251"/>
          </a:xfrm>
          <a:prstGeom prst="rect">
            <a:avLst/>
          </a:prstGeom>
        </p:spPr>
      </p:pic>
    </p:spTree>
    <p:extLst>
      <p:ext uri="{BB962C8B-B14F-4D97-AF65-F5344CB8AC3E}">
        <p14:creationId xmlns:p14="http://schemas.microsoft.com/office/powerpoint/2010/main" val="14611499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05A36-0901-988B-D111-91042A655586}"/>
              </a:ext>
            </a:extLst>
          </p:cNvPr>
          <p:cNvSpPr>
            <a:spLocks noGrp="1"/>
          </p:cNvSpPr>
          <p:nvPr>
            <p:ph idx="1"/>
          </p:nvPr>
        </p:nvSpPr>
        <p:spPr>
          <a:xfrm>
            <a:off x="684212" y="506690"/>
            <a:ext cx="8534400" cy="1507068"/>
          </a:xfrm>
        </p:spPr>
        <p:txBody>
          <a:bodyPr>
            <a:normAutofit/>
          </a:bodyPr>
          <a:lstStyle/>
          <a:p>
            <a:pPr marL="0" indent="0">
              <a:buNone/>
            </a:pPr>
            <a:r>
              <a:rPr lang="vi-VN" sz="4400" dirty="0">
                <a:solidFill>
                  <a:schemeClr val="tx1"/>
                </a:solidFill>
              </a:rPr>
              <a:t>TẠI SAO LẠI C#?</a:t>
            </a:r>
            <a:endParaRPr lang="en-US" sz="4400" dirty="0">
              <a:solidFill>
                <a:schemeClr val="tx1"/>
              </a:solidFill>
            </a:endParaRPr>
          </a:p>
        </p:txBody>
      </p:sp>
      <p:sp>
        <p:nvSpPr>
          <p:cNvPr id="15" name="TextBox 14">
            <a:extLst>
              <a:ext uri="{FF2B5EF4-FFF2-40B4-BE49-F238E27FC236}">
                <a16:creationId xmlns:a16="http://schemas.microsoft.com/office/drawing/2014/main" id="{B931101C-2CAE-871D-0953-9C714A564BE1}"/>
              </a:ext>
            </a:extLst>
          </p:cNvPr>
          <p:cNvSpPr txBox="1"/>
          <p:nvPr/>
        </p:nvSpPr>
        <p:spPr>
          <a:xfrm>
            <a:off x="684212" y="1790760"/>
            <a:ext cx="9640888" cy="954107"/>
          </a:xfrm>
          <a:prstGeom prst="rect">
            <a:avLst/>
          </a:prstGeom>
          <a:noFill/>
        </p:spPr>
        <p:txBody>
          <a:bodyPr wrap="square" rtlCol="0">
            <a:spAutoFit/>
          </a:bodyPr>
          <a:lstStyle/>
          <a:p>
            <a:r>
              <a:rPr lang="vi-VN" sz="2800" dirty="0">
                <a:solidFill>
                  <a:schemeClr val="tx2"/>
                </a:solidFill>
              </a:rPr>
              <a:t>Ngôn ngữ bậc cao như C# khi biên dịch được convert sang intermediate language thay vì mã byte như C++.</a:t>
            </a:r>
            <a:endParaRPr lang="en-US" sz="2800" dirty="0">
              <a:solidFill>
                <a:schemeClr val="tx2"/>
              </a:solidFill>
            </a:endParaRPr>
          </a:p>
        </p:txBody>
      </p:sp>
      <p:pic>
        <p:nvPicPr>
          <p:cNvPr id="4" name="Picture 3">
            <a:extLst>
              <a:ext uri="{FF2B5EF4-FFF2-40B4-BE49-F238E27FC236}">
                <a16:creationId xmlns:a16="http://schemas.microsoft.com/office/drawing/2014/main" id="{4F7AF02E-4AC5-0363-52ED-9919ECB90A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4212" y="2945029"/>
            <a:ext cx="10090809" cy="3095489"/>
          </a:xfrm>
          <a:prstGeom prst="rect">
            <a:avLst/>
          </a:prstGeom>
        </p:spPr>
      </p:pic>
      <mc:AlternateContent xmlns:mc="http://schemas.openxmlformats.org/markup-compatibility/2006" xmlns:p14="http://schemas.microsoft.com/office/powerpoint/2010/main">
        <mc:Choice Requires="p14">
          <p:contentPart p14:bwMode="auto" r:id="rId3">
            <p14:nvContentPartPr>
              <p14:cNvPr id="29" name="Ink 28">
                <a:extLst>
                  <a:ext uri="{FF2B5EF4-FFF2-40B4-BE49-F238E27FC236}">
                    <a16:creationId xmlns:a16="http://schemas.microsoft.com/office/drawing/2014/main" id="{9237B9DD-1040-80DD-6B2C-A2F64C2E6CE3}"/>
                  </a:ext>
                </a:extLst>
              </p14:cNvPr>
              <p14:cNvContentPartPr/>
              <p14:nvPr/>
            </p14:nvContentPartPr>
            <p14:xfrm>
              <a:off x="3771600" y="2046855"/>
              <a:ext cx="3506760" cy="2831040"/>
            </p14:xfrm>
          </p:contentPart>
        </mc:Choice>
        <mc:Fallback xmlns="">
          <p:pic>
            <p:nvPicPr>
              <p:cNvPr id="29" name="Ink 28">
                <a:extLst>
                  <a:ext uri="{FF2B5EF4-FFF2-40B4-BE49-F238E27FC236}">
                    <a16:creationId xmlns:a16="http://schemas.microsoft.com/office/drawing/2014/main" id="{9237B9DD-1040-80DD-6B2C-A2F64C2E6CE3}"/>
                  </a:ext>
                </a:extLst>
              </p:cNvPr>
              <p:cNvPicPr/>
              <p:nvPr/>
            </p:nvPicPr>
            <p:blipFill>
              <a:blip r:embed="rId4"/>
              <a:stretch>
                <a:fillRect/>
              </a:stretch>
            </p:blipFill>
            <p:spPr>
              <a:xfrm>
                <a:off x="3717600" y="1938855"/>
                <a:ext cx="3614400" cy="3046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C3A8DE97-232F-5D6B-0DCE-522B3B405B91}"/>
                  </a:ext>
                </a:extLst>
              </p14:cNvPr>
              <p14:cNvContentPartPr/>
              <p14:nvPr/>
            </p14:nvContentPartPr>
            <p14:xfrm>
              <a:off x="7038600" y="1086375"/>
              <a:ext cx="695880" cy="1800000"/>
            </p14:xfrm>
          </p:contentPart>
        </mc:Choice>
        <mc:Fallback xmlns="">
          <p:pic>
            <p:nvPicPr>
              <p:cNvPr id="42" name="Ink 41">
                <a:extLst>
                  <a:ext uri="{FF2B5EF4-FFF2-40B4-BE49-F238E27FC236}">
                    <a16:creationId xmlns:a16="http://schemas.microsoft.com/office/drawing/2014/main" id="{C3A8DE97-232F-5D6B-0DCE-522B3B405B91}"/>
                  </a:ext>
                </a:extLst>
              </p:cNvPr>
              <p:cNvPicPr/>
              <p:nvPr/>
            </p:nvPicPr>
            <p:blipFill>
              <a:blip r:embed="rId6"/>
              <a:stretch>
                <a:fillRect/>
              </a:stretch>
            </p:blipFill>
            <p:spPr>
              <a:xfrm>
                <a:off x="6984600" y="978735"/>
                <a:ext cx="803520" cy="20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3" name="Ink 42">
                <a:extLst>
                  <a:ext uri="{FF2B5EF4-FFF2-40B4-BE49-F238E27FC236}">
                    <a16:creationId xmlns:a16="http://schemas.microsoft.com/office/drawing/2014/main" id="{4BEF0239-A46C-F0EE-1FD0-1AB13C87C51C}"/>
                  </a:ext>
                </a:extLst>
              </p14:cNvPr>
              <p14:cNvContentPartPr/>
              <p14:nvPr/>
            </p14:nvContentPartPr>
            <p14:xfrm>
              <a:off x="7467360" y="894855"/>
              <a:ext cx="475560" cy="501840"/>
            </p14:xfrm>
          </p:contentPart>
        </mc:Choice>
        <mc:Fallback xmlns="">
          <p:pic>
            <p:nvPicPr>
              <p:cNvPr id="43" name="Ink 42">
                <a:extLst>
                  <a:ext uri="{FF2B5EF4-FFF2-40B4-BE49-F238E27FC236}">
                    <a16:creationId xmlns:a16="http://schemas.microsoft.com/office/drawing/2014/main" id="{4BEF0239-A46C-F0EE-1FD0-1AB13C87C51C}"/>
                  </a:ext>
                </a:extLst>
              </p:cNvPr>
              <p:cNvPicPr/>
              <p:nvPr/>
            </p:nvPicPr>
            <p:blipFill>
              <a:blip r:embed="rId8"/>
              <a:stretch>
                <a:fillRect/>
              </a:stretch>
            </p:blipFill>
            <p:spPr>
              <a:xfrm>
                <a:off x="7413720" y="786855"/>
                <a:ext cx="583200" cy="717480"/>
              </a:xfrm>
              <a:prstGeom prst="rect">
                <a:avLst/>
              </a:prstGeom>
            </p:spPr>
          </p:pic>
        </mc:Fallback>
      </mc:AlternateContent>
      <p:pic>
        <p:nvPicPr>
          <p:cNvPr id="2052" name="Picture 4" descr="Some util C# snippets of code. Fancy a few handy code snippets for… | by  Mina Pêcheux | C# Programming | Medium">
            <a:extLst>
              <a:ext uri="{FF2B5EF4-FFF2-40B4-BE49-F238E27FC236}">
                <a16:creationId xmlns:a16="http://schemas.microsoft.com/office/drawing/2014/main" id="{774E2D2B-3260-91B0-A2AB-5BEB0782D7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5953" y="309742"/>
            <a:ext cx="1507674" cy="1507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7216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1010" fill="hold"/>
                                        <p:tgtEl>
                                          <p:spTgt spid="42"/>
                                        </p:tgtEl>
                                        <p:attrNameLst>
                                          <p:attrName>drawProgress</p:attrName>
                                        </p:attrNameLst>
                                      </p:cBhvr>
                                      <p:tavLst>
                                        <p:tav tm="0">
                                          <p:val>
                                            <p:fltVal val="0"/>
                                          </p:val>
                                        </p:tav>
                                        <p:tav tm="100000">
                                          <p:val>
                                            <p:fltVal val="1"/>
                                          </p:val>
                                        </p:tav>
                                      </p:tavLst>
                                    </p:anim>
                                  </p:childTnLst>
                                </p:cTn>
                              </p:par>
                              <p:par>
                                <p:cTn id="13" presetID="63"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1010" fill="hold"/>
                                        <p:tgtEl>
                                          <p:spTgt spid="43"/>
                                        </p:tgtEl>
                                        <p:attrNameLst>
                                          <p:attrName>drawProgress</p:attrName>
                                        </p:attrNameLst>
                                      </p:cBhvr>
                                      <p:tavLst>
                                        <p:tav tm="0">
                                          <p:val>
                                            <p:fltVal val="0"/>
                                          </p:val>
                                        </p:tav>
                                        <p:tav tm="100000">
                                          <p:val>
                                            <p:fltVal val="1"/>
                                          </p:val>
                                        </p:tav>
                                      </p:tavLst>
                                    </p:anim>
                                  </p:childTnLst>
                                </p:cTn>
                              </p:par>
                              <p:par>
                                <p:cTn id="16" presetID="10" presetClass="entr" presetSubtype="0"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fade">
                                      <p:cBhvr>
                                        <p:cTn id="18" dur="1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5" name="Straight Connector 24">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CF49A1-F8B5-33BA-9DEC-7085D4425EAA}"/>
              </a:ext>
            </a:extLst>
          </p:cNvPr>
          <p:cNvSpPr>
            <a:spLocks noGrp="1"/>
          </p:cNvSpPr>
          <p:nvPr>
            <p:ph type="title"/>
          </p:nvPr>
        </p:nvSpPr>
        <p:spPr>
          <a:xfrm>
            <a:off x="974785" y="816638"/>
            <a:ext cx="2915727" cy="5224724"/>
          </a:xfrm>
        </p:spPr>
        <p:txBody>
          <a:bodyPr anchor="ctr">
            <a:normAutofit/>
          </a:bodyPr>
          <a:lstStyle/>
          <a:p>
            <a:pPr algn="r"/>
            <a:r>
              <a:rPr lang="vi-VN" dirty="0">
                <a:latin typeface="Bahnschrift" panose="020B0502040204020203" pitchFamily="34" charset="0"/>
              </a:rPr>
              <a:t>NỘI DUNG </a:t>
            </a:r>
            <a:br>
              <a:rPr lang="vi-VN" dirty="0">
                <a:latin typeface="Bahnschrift" panose="020B0502040204020203" pitchFamily="34" charset="0"/>
              </a:rPr>
            </a:br>
            <a:r>
              <a:rPr lang="vi-VN" dirty="0">
                <a:latin typeface="Bahnschrift" panose="020B0502040204020203" pitchFamily="34" charset="0"/>
              </a:rPr>
              <a:t>CHÍNH</a:t>
            </a:r>
            <a:endParaRPr lang="en-US" dirty="0">
              <a:latin typeface="Bahnschrift" panose="020B0502040204020203" pitchFamily="34" charset="0"/>
            </a:endParaRPr>
          </a:p>
        </p:txBody>
      </p:sp>
      <p:sp>
        <p:nvSpPr>
          <p:cNvPr id="176" name="Content Placeholder 2">
            <a:extLst>
              <a:ext uri="{FF2B5EF4-FFF2-40B4-BE49-F238E27FC236}">
                <a16:creationId xmlns:a16="http://schemas.microsoft.com/office/drawing/2014/main" id="{282AC930-B515-E938-2F7F-8BEE9A2CBB9B}"/>
              </a:ext>
            </a:extLst>
          </p:cNvPr>
          <p:cNvSpPr>
            <a:spLocks noGrp="1"/>
          </p:cNvSpPr>
          <p:nvPr>
            <p:ph idx="1"/>
          </p:nvPr>
        </p:nvSpPr>
        <p:spPr>
          <a:xfrm>
            <a:off x="4390848" y="816638"/>
            <a:ext cx="5322496" cy="5224724"/>
          </a:xfrm>
        </p:spPr>
        <p:txBody>
          <a:bodyPr anchor="ctr">
            <a:normAutofit/>
          </a:bodyPr>
          <a:lstStyle/>
          <a:p>
            <a:r>
              <a:rPr lang="vi-VN" sz="2400" dirty="0">
                <a:latin typeface="Bahnschrift" panose="020B0502040204020203" pitchFamily="34" charset="0"/>
                <a:cs typeface="Arial" panose="020B0604020202020204" pitchFamily="34" charset="0"/>
              </a:rPr>
              <a:t>CHƯƠNG 1: CÁC KỸ THUẬT VÀ THUẬT TOÁN MÃ HÓA</a:t>
            </a:r>
          </a:p>
          <a:p>
            <a:endParaRPr lang="vi-VN" sz="2400" dirty="0">
              <a:latin typeface="Bahnschrift" panose="020B0502040204020203" pitchFamily="34" charset="0"/>
              <a:cs typeface="Arial" panose="020B0604020202020204" pitchFamily="34" charset="0"/>
            </a:endParaRPr>
          </a:p>
          <a:p>
            <a:r>
              <a:rPr lang="vi-VN" sz="2400" dirty="0">
                <a:latin typeface="Bahnschrift" panose="020B0502040204020203" pitchFamily="34" charset="0"/>
                <a:cs typeface="Arial" panose="020B0604020202020204" pitchFamily="34" charset="0"/>
              </a:rPr>
              <a:t>CHƯƠNG 2: PHÂN TÍCH THIẾT KẾ HỆ THỐNG ỨNG DỤNG</a:t>
            </a:r>
          </a:p>
          <a:p>
            <a:endParaRPr lang="vi-VN" sz="2400" dirty="0">
              <a:latin typeface="Bahnschrift" panose="020B0502040204020203" pitchFamily="34" charset="0"/>
              <a:cs typeface="Arial" panose="020B0604020202020204" pitchFamily="34" charset="0"/>
            </a:endParaRPr>
          </a:p>
          <a:p>
            <a:r>
              <a:rPr lang="vi-VN" sz="2400" dirty="0">
                <a:latin typeface="Bahnschrift" panose="020B0502040204020203" pitchFamily="34" charset="0"/>
                <a:cs typeface="Arial" panose="020B0604020202020204" pitchFamily="34" charset="0"/>
              </a:rPr>
              <a:t>CHƯƠNG 3: TRIỂN KHAI THỰC TẾ</a:t>
            </a:r>
            <a:endParaRPr lang="en-US" sz="2400" dirty="0">
              <a:latin typeface="Bahnschrift" panose="020B0502040204020203" pitchFamily="34" charset="0"/>
              <a:cs typeface="Arial" panose="020B0604020202020204" pitchFamily="34" charset="0"/>
            </a:endParaRPr>
          </a:p>
        </p:txBody>
      </p:sp>
    </p:spTree>
    <p:extLst>
      <p:ext uri="{BB962C8B-B14F-4D97-AF65-F5344CB8AC3E}">
        <p14:creationId xmlns:p14="http://schemas.microsoft.com/office/powerpoint/2010/main" val="61474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F835A-02ED-E552-93C4-BEDCA5ED9522}"/>
              </a:ext>
            </a:extLst>
          </p:cNvPr>
          <p:cNvSpPr>
            <a:spLocks noGrp="1"/>
          </p:cNvSpPr>
          <p:nvPr>
            <p:ph type="title"/>
          </p:nvPr>
        </p:nvSpPr>
        <p:spPr>
          <a:xfrm>
            <a:off x="492937" y="1179151"/>
            <a:ext cx="3932413" cy="4463889"/>
          </a:xfrm>
        </p:spPr>
        <p:txBody>
          <a:bodyPr anchor="ctr">
            <a:normAutofit/>
          </a:bodyPr>
          <a:lstStyle/>
          <a:p>
            <a:pPr algn="r"/>
            <a:r>
              <a:rPr lang="en-US" dirty="0"/>
              <a:t>1.1 </a:t>
            </a:r>
            <a:br>
              <a:rPr lang="vi-VN" dirty="0"/>
            </a:br>
            <a:r>
              <a:rPr lang="vi-VN" dirty="0"/>
              <a:t>Kỹ thuật đổi tên</a:t>
            </a:r>
            <a:br>
              <a:rPr lang="vi-VN" dirty="0"/>
            </a:br>
            <a:endParaRPr lang="en-US" dirty="0"/>
          </a:p>
        </p:txBody>
      </p:sp>
      <p:sp>
        <p:nvSpPr>
          <p:cNvPr id="6"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7"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8A9B408-4B45-F3C0-A418-6AC25AEE9108}"/>
              </a:ext>
            </a:extLst>
          </p:cNvPr>
          <p:cNvSpPr>
            <a:spLocks noGrp="1"/>
          </p:cNvSpPr>
          <p:nvPr>
            <p:ph idx="1"/>
          </p:nvPr>
        </p:nvSpPr>
        <p:spPr>
          <a:xfrm>
            <a:off x="4770408" y="1109145"/>
            <a:ext cx="6176513" cy="4603900"/>
          </a:xfrm>
        </p:spPr>
        <p:txBody>
          <a:bodyPr anchor="ctr">
            <a:normAutofit/>
          </a:bodyPr>
          <a:lstStyle/>
          <a:p>
            <a:pPr fontAlgn="base"/>
            <a:r>
              <a:rPr lang="vi-VN" sz="2400" b="0" i="0" dirty="0">
                <a:effectLst/>
                <a:latin typeface="Fira Sans" panose="020B0604020202020204" pitchFamily="34" charset="0"/>
              </a:rPr>
              <a:t>Kỹ thuật này là một thuật toán đổi tên các biến thành một thứ khó hiểu để che dấu mục đích ban đầu của chúng một cách thông minh. Khiến cho những kẻ tấn công khó nhận biết được cái luồng logic của mã nguồn, tuy đơn giản nhưng nó giảm đáng kể khả năng dịch ngược. </a:t>
            </a:r>
          </a:p>
          <a:p>
            <a:pPr marL="0" indent="0" fontAlgn="base">
              <a:buNone/>
            </a:pPr>
            <a:endParaRPr lang="vi-VN" sz="2400" b="0" i="0" dirty="0">
              <a:effectLst/>
              <a:latin typeface="Fira Sans" panose="020B0604020202020204" pitchFamily="34" charset="0"/>
            </a:endParaRPr>
          </a:p>
          <a:p>
            <a:pPr fontAlgn="base"/>
            <a:r>
              <a:rPr lang="vi-VN" sz="2400" b="0" i="0" dirty="0">
                <a:effectLst/>
                <a:latin typeface="Fira Sans" panose="020B0604020202020204" pitchFamily="34" charset="0"/>
              </a:rPr>
              <a:t>Đây là bước mã hóa ở mức Layout.</a:t>
            </a:r>
            <a:endParaRPr lang="en-US" sz="2400" dirty="0"/>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58464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F835A-02ED-E552-93C4-BEDCA5ED9522}"/>
              </a:ext>
            </a:extLst>
          </p:cNvPr>
          <p:cNvSpPr>
            <a:spLocks noGrp="1"/>
          </p:cNvSpPr>
          <p:nvPr>
            <p:ph type="title"/>
          </p:nvPr>
        </p:nvSpPr>
        <p:spPr>
          <a:xfrm>
            <a:off x="684212" y="645735"/>
            <a:ext cx="10076152" cy="1507067"/>
          </a:xfrm>
        </p:spPr>
        <p:txBody>
          <a:bodyPr>
            <a:normAutofit/>
          </a:bodyPr>
          <a:lstStyle/>
          <a:p>
            <a:r>
              <a:rPr lang="en-US" sz="4000" dirty="0">
                <a:solidFill>
                  <a:schemeClr val="tx2"/>
                </a:solidFill>
                <a:latin typeface="Trebuchet MS" panose="020B0603020202020204" pitchFamily="34" charset="0"/>
              </a:rPr>
              <a:t>1.1 </a:t>
            </a:r>
            <a:r>
              <a:rPr lang="vi-VN" sz="4000" dirty="0">
                <a:solidFill>
                  <a:schemeClr val="tx2"/>
                </a:solidFill>
              </a:rPr>
              <a:t>Kỹ thuật đổi tên – Variables</a:t>
            </a:r>
            <a:endParaRPr lang="en-US" sz="4000" dirty="0">
              <a:solidFill>
                <a:schemeClr val="tx2"/>
              </a:solidFill>
              <a:latin typeface="Trebuchet MS" panose="020B0603020202020204" pitchFamily="34" charset="0"/>
            </a:endParaRPr>
          </a:p>
        </p:txBody>
      </p:sp>
      <p:pic>
        <p:nvPicPr>
          <p:cNvPr id="4" name="Picture 3">
            <a:extLst>
              <a:ext uri="{FF2B5EF4-FFF2-40B4-BE49-F238E27FC236}">
                <a16:creationId xmlns:a16="http://schemas.microsoft.com/office/drawing/2014/main" id="{27EF4609-C554-E3AA-AE38-0842ACD100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492861"/>
            <a:ext cx="12182475" cy="2800350"/>
          </a:xfrm>
          <a:prstGeom prst="rect">
            <a:avLst/>
          </a:prstGeom>
        </p:spPr>
      </p:pic>
    </p:spTree>
    <p:extLst>
      <p:ext uri="{BB962C8B-B14F-4D97-AF65-F5344CB8AC3E}">
        <p14:creationId xmlns:p14="http://schemas.microsoft.com/office/powerpoint/2010/main" val="346717268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F835A-02ED-E552-93C4-BEDCA5ED9522}"/>
              </a:ext>
            </a:extLst>
          </p:cNvPr>
          <p:cNvSpPr>
            <a:spLocks noGrp="1"/>
          </p:cNvSpPr>
          <p:nvPr>
            <p:ph type="title"/>
          </p:nvPr>
        </p:nvSpPr>
        <p:spPr>
          <a:xfrm>
            <a:off x="684212" y="645735"/>
            <a:ext cx="10076152" cy="1507067"/>
          </a:xfrm>
        </p:spPr>
        <p:txBody>
          <a:bodyPr>
            <a:normAutofit/>
          </a:bodyPr>
          <a:lstStyle/>
          <a:p>
            <a:r>
              <a:rPr lang="en-US" sz="4000" dirty="0">
                <a:solidFill>
                  <a:schemeClr val="tx2"/>
                </a:solidFill>
                <a:latin typeface="Trebuchet MS" panose="020B0603020202020204" pitchFamily="34" charset="0"/>
              </a:rPr>
              <a:t>1.1 </a:t>
            </a:r>
            <a:r>
              <a:rPr lang="vi-VN" sz="4000" dirty="0">
                <a:solidFill>
                  <a:schemeClr val="tx2"/>
                </a:solidFill>
              </a:rPr>
              <a:t>Kỹ thuật đổi tên – Functions &amp; Classes</a:t>
            </a:r>
            <a:endParaRPr lang="en-US" sz="4000" dirty="0">
              <a:solidFill>
                <a:schemeClr val="tx2"/>
              </a:solidFill>
              <a:latin typeface="Trebuchet MS" panose="020B0603020202020204" pitchFamily="34" charset="0"/>
            </a:endParaRPr>
          </a:p>
        </p:txBody>
      </p:sp>
      <p:pic>
        <p:nvPicPr>
          <p:cNvPr id="4" name="Picture 3">
            <a:extLst>
              <a:ext uri="{FF2B5EF4-FFF2-40B4-BE49-F238E27FC236}">
                <a16:creationId xmlns:a16="http://schemas.microsoft.com/office/drawing/2014/main" id="{27EF4609-C554-E3AA-AE38-0842ACD100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492861"/>
            <a:ext cx="12182475" cy="2800350"/>
          </a:xfrm>
          <a:prstGeom prst="rect">
            <a:avLst/>
          </a:prstGeom>
        </p:spPr>
      </p:pic>
    </p:spTree>
    <p:extLst>
      <p:ext uri="{BB962C8B-B14F-4D97-AF65-F5344CB8AC3E}">
        <p14:creationId xmlns:p14="http://schemas.microsoft.com/office/powerpoint/2010/main" val="165873657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F835A-02ED-E552-93C4-BEDCA5ED9522}"/>
              </a:ext>
            </a:extLst>
          </p:cNvPr>
          <p:cNvSpPr>
            <a:spLocks noGrp="1"/>
          </p:cNvSpPr>
          <p:nvPr>
            <p:ph type="title"/>
          </p:nvPr>
        </p:nvSpPr>
        <p:spPr>
          <a:xfrm>
            <a:off x="684212" y="645735"/>
            <a:ext cx="10076152" cy="1507067"/>
          </a:xfrm>
        </p:spPr>
        <p:txBody>
          <a:bodyPr>
            <a:normAutofit/>
          </a:bodyPr>
          <a:lstStyle/>
          <a:p>
            <a:r>
              <a:rPr lang="en-US" sz="4000" dirty="0">
                <a:solidFill>
                  <a:schemeClr val="tx2"/>
                </a:solidFill>
                <a:latin typeface="Trebuchet MS" panose="020B0603020202020204" pitchFamily="34" charset="0"/>
              </a:rPr>
              <a:t>1.1 </a:t>
            </a:r>
            <a:r>
              <a:rPr lang="vi-VN" sz="4000" dirty="0">
                <a:solidFill>
                  <a:schemeClr val="tx2"/>
                </a:solidFill>
              </a:rPr>
              <a:t>Kỹ thuật đổi tên – Mì trộn Spaghetti</a:t>
            </a:r>
            <a:endParaRPr lang="en-US" sz="4000" dirty="0">
              <a:solidFill>
                <a:schemeClr val="tx2"/>
              </a:solidFill>
              <a:latin typeface="Trebuchet MS" panose="020B0603020202020204" pitchFamily="34" charset="0"/>
            </a:endParaRPr>
          </a:p>
        </p:txBody>
      </p:sp>
      <p:pic>
        <p:nvPicPr>
          <p:cNvPr id="4" name="Picture 3">
            <a:extLst>
              <a:ext uri="{FF2B5EF4-FFF2-40B4-BE49-F238E27FC236}">
                <a16:creationId xmlns:a16="http://schemas.microsoft.com/office/drawing/2014/main" id="{27EF4609-C554-E3AA-AE38-0842ACD100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492861"/>
            <a:ext cx="12182475" cy="2800350"/>
          </a:xfrm>
          <a:prstGeom prst="rect">
            <a:avLst/>
          </a:prstGeom>
        </p:spPr>
      </p:pic>
    </p:spTree>
    <p:extLst>
      <p:ext uri="{BB962C8B-B14F-4D97-AF65-F5344CB8AC3E}">
        <p14:creationId xmlns:p14="http://schemas.microsoft.com/office/powerpoint/2010/main" val="162160278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Facet</Template>
  <TotalTime>1873</TotalTime>
  <Words>327</Words>
  <Application>Microsoft Office PowerPoint</Application>
  <PresentationFormat>Widescreen</PresentationFormat>
  <Paragraphs>32</Paragraphs>
  <Slides>10</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vt:i4>
      </vt:variant>
    </vt:vector>
  </HeadingPairs>
  <TitlesOfParts>
    <vt:vector size="21" baseType="lpstr">
      <vt:lpstr>Arial</vt:lpstr>
      <vt:lpstr>Bahnschrift</vt:lpstr>
      <vt:lpstr>Calibri</vt:lpstr>
      <vt:lpstr>Century Schoolbook</vt:lpstr>
      <vt:lpstr>Fira Sans</vt:lpstr>
      <vt:lpstr>Tahoma</vt:lpstr>
      <vt:lpstr>Trebuchet MS</vt:lpstr>
      <vt:lpstr>Wingdings 2</vt:lpstr>
      <vt:lpstr>Wingdings 3</vt:lpstr>
      <vt:lpstr>Facet</vt:lpstr>
      <vt:lpstr>View</vt:lpstr>
      <vt:lpstr>ĐỒ ÁN TỐT NGHIỆP  NGHIÊN CỨU, XÂY DỰNG VÀ PHÁT TRIỂN ỨNG DỤNG BẢO VỆ MÃ NGUỒN CHO NGÔN NGỮ C#</vt:lpstr>
      <vt:lpstr>- Reverse engineering - cracking</vt:lpstr>
      <vt:lpstr>PowerPoint Presentation</vt:lpstr>
      <vt:lpstr>PowerPoint Presentation</vt:lpstr>
      <vt:lpstr>NỘI DUNG  CHÍNH</vt:lpstr>
      <vt:lpstr>1.1  Kỹ thuật đổi tên </vt:lpstr>
      <vt:lpstr>1.1 Kỹ thuật đổi tên – Variables</vt:lpstr>
      <vt:lpstr>1.1 Kỹ thuật đổi tên – Functions &amp; Classes</vt:lpstr>
      <vt:lpstr>1.1 Kỹ thuật đổi tên – Mì trộn Spaghetti</vt:lpstr>
      <vt:lpstr>1.2  Kỹ thuật mã hóa String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TỐT NGHIỆP  NGHIÊN CỨU, XÂY DỰNG VÀ PHÁT TRIỂN ỨNG DỤNG BẢO VỆ MÃ NGUỒN CHO NGÔN NGỮ C#</dc:title>
  <dc:creator>Duy Tran</dc:creator>
  <cp:lastModifiedBy>Duy Tran</cp:lastModifiedBy>
  <cp:revision>2</cp:revision>
  <dcterms:created xsi:type="dcterms:W3CDTF">2022-05-24T04:30:56Z</dcterms:created>
  <dcterms:modified xsi:type="dcterms:W3CDTF">2022-06-04T18:10:38Z</dcterms:modified>
</cp:coreProperties>
</file>